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7" r:id="rId2"/>
    <p:sldId id="279" r:id="rId3"/>
    <p:sldId id="282" r:id="rId4"/>
    <p:sldId id="309" r:id="rId5"/>
    <p:sldId id="291" r:id="rId6"/>
    <p:sldId id="283" r:id="rId7"/>
    <p:sldId id="26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703"/>
  </p:normalViewPr>
  <p:slideViewPr>
    <p:cSldViewPr snapToGrid="0">
      <p:cViewPr>
        <p:scale>
          <a:sx n="109" d="100"/>
          <a:sy n="109" d="100"/>
        </p:scale>
        <p:origin x="107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Definitions: Kind, proper type, type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0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9523071" cy="3173582"/>
            <a:chOff x="0" y="-9525"/>
            <a:chExt cx="16456433" cy="634716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776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01"/>
                </a:lnSpc>
              </a:pPr>
              <a:r>
                <a:rPr lang="en-US" sz="5400" b="1" i="0" u="none" strike="noStrike" dirty="0">
                  <a:solidFill>
                    <a:srgbClr val="353535"/>
                  </a:solidFill>
                  <a:effectLst/>
                  <a:latin typeface="Oswald" pitchFamily="2" charset="77"/>
                </a:rPr>
                <a:t>15º </a:t>
              </a:r>
              <a:r>
                <a:rPr lang="en-US" sz="5400" b="1" i="0" u="none" strike="noStrike" dirty="0" err="1">
                  <a:solidFill>
                    <a:srgbClr val="353535"/>
                  </a:solidFill>
                  <a:effectLst/>
                  <a:latin typeface="Oswald" pitchFamily="2" charset="77"/>
                </a:rPr>
                <a:t>Simpósio</a:t>
              </a:r>
              <a:r>
                <a:rPr lang="en-US" sz="5400" b="1" i="0" u="none" strike="noStrike" dirty="0">
                  <a:solidFill>
                    <a:srgbClr val="353535"/>
                  </a:solidFill>
                  <a:effectLst/>
                  <a:latin typeface="Oswald" pitchFamily="2" charset="77"/>
                </a:rPr>
                <a:t> Nacional de </a:t>
              </a:r>
              <a:r>
                <a:rPr lang="en-US" sz="5400" b="1" i="0" u="none" strike="noStrike" dirty="0" err="1">
                  <a:solidFill>
                    <a:srgbClr val="353535"/>
                  </a:solidFill>
                  <a:effectLst/>
                  <a:latin typeface="Oswald" pitchFamily="2" charset="77"/>
                </a:rPr>
                <a:t>Informática</a:t>
              </a:r>
              <a:r>
                <a:rPr lang="en-US" sz="5400" b="1" i="0" u="none" strike="noStrike" dirty="0">
                  <a:solidFill>
                    <a:srgbClr val="353535"/>
                  </a:solidFill>
                  <a:effectLst/>
                  <a:latin typeface="Oswald" pitchFamily="2" charset="77"/>
                </a:rPr>
                <a:t> - </a:t>
              </a:r>
              <a:r>
                <a:rPr lang="en-US" sz="5400" b="1" i="0" u="none" strike="noStrike" dirty="0" err="1">
                  <a:solidFill>
                    <a:srgbClr val="353535"/>
                  </a:solidFill>
                  <a:effectLst/>
                  <a:latin typeface="Oswald" pitchFamily="2" charset="77"/>
                </a:rPr>
                <a:t>Inforum</a:t>
              </a:r>
              <a:endParaRPr lang="en-US" sz="11500" dirty="0">
                <a:solidFill>
                  <a:srgbClr val="000000"/>
                </a:solidFill>
                <a:latin typeface="Oswald" pitchFamily="2" charset="77"/>
                <a:ea typeface="Kollektif"/>
                <a:cs typeface="Kollektif"/>
                <a:sym typeface="Kollektif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45142"/>
              <a:ext cx="15381457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/>
                <a:t>Integrating Type Operators into the FreeST Programming Language</a:t>
              </a:r>
              <a:endParaRPr lang="en-US" sz="2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3537475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034711" y="-933732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it has been completely reduced.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T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normalises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to U, if U is in normal form and U is reached from T in a finite number of reduction steps. 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15EFCC40-5D2C-7980-C76D-F3FB74CE76F1}"/>
              </a:ext>
            </a:extLst>
          </p:cNvPr>
          <p:cNvSpPr/>
          <p:nvPr/>
        </p:nvSpPr>
        <p:spPr>
          <a:xfrm>
            <a:off x="4039565" y="2479875"/>
            <a:ext cx="4337064" cy="1898249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pt-PT" sz="2800" dirty="0"/>
              <a:t>T = </a:t>
            </a:r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 [(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)/x]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 →</a:t>
            </a:r>
          </a:p>
          <a:p>
            <a:pPr algn="ctr"/>
            <a:r>
              <a:rPr lang="en-US" sz="2800" dirty="0"/>
              <a:t> 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5558" y="4928446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Trailing Skip.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4A2FE6E4-9F00-245A-8D66-3061B909F0AF}"/>
              </a:ext>
            </a:extLst>
          </p:cNvPr>
          <p:cNvSpPr/>
          <p:nvPr/>
        </p:nvSpPr>
        <p:spPr>
          <a:xfrm>
            <a:off x="3815370" y="2323093"/>
            <a:ext cx="4561259" cy="2187614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800" dirty="0"/>
              <a:t>U = </a:t>
            </a:r>
            <a:r>
              <a:rPr lang="el-GR" sz="2800" dirty="0"/>
              <a:t>μ</a:t>
            </a:r>
            <a:r>
              <a:rPr lang="en-US" sz="2800" dirty="0"/>
              <a:t>s 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→</a:t>
            </a:r>
          </a:p>
          <a:p>
            <a:pPr algn="ctr"/>
            <a:r>
              <a:rPr lang="en-US" sz="2800" dirty="0"/>
              <a:t>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U →</a:t>
            </a:r>
          </a:p>
          <a:p>
            <a:pPr algn="ctr"/>
            <a:r>
              <a:rPr lang="en-US" sz="2800" dirty="0" err="1"/>
              <a:t>U;Skip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err="1"/>
              <a:t>U;Skip;Skip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· · ·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2209800" y="2842023"/>
            <a:ext cx="7772400" cy="17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4884"/>
            <a:ext cx="7772400" cy="174334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5" y="2842023"/>
            <a:ext cx="6769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31191-CAFA-BA6C-FA8D-1508B2495F04}"/>
                </a:ext>
              </a:extLst>
            </p:cNvPr>
            <p:cNvSpPr txBox="1"/>
            <p:nvPr/>
          </p:nvSpPr>
          <p:spPr>
            <a:xfrm>
              <a:off x="4457636" y="4087048"/>
              <a:ext cx="6655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dirty="0">
                  <a:effectLst/>
                  <a:latin typeface="CMSY10"/>
                </a:rPr>
                <a:t>→</a:t>
              </a:r>
              <a:r>
                <a:rPr lang="el-GR" sz="800" dirty="0">
                  <a:effectLst/>
                  <a:latin typeface="CMMI7"/>
                </a:rPr>
                <a:t>μ </a:t>
              </a:r>
              <a:endParaRPr lang="el-GR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20E8F0-2BFA-69D5-3338-E0FA5D386C08}"/>
                </a:ext>
              </a:extLst>
            </p:cNvPr>
            <p:cNvSpPr txBox="1"/>
            <p:nvPr/>
          </p:nvSpPr>
          <p:spPr>
            <a:xfrm>
              <a:off x="6721907" y="4040881"/>
              <a:ext cx="8039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dirty="0">
                  <a:effectLst/>
                  <a:latin typeface="CMSY10"/>
                </a:rPr>
                <a:t>→</a:t>
              </a:r>
              <a:r>
                <a:rPr lang="el-GR" sz="800" dirty="0">
                  <a:effectLst/>
                  <a:latin typeface="CMMI7"/>
                </a:rPr>
                <a:t>β</a:t>
              </a:r>
              <a:r>
                <a:rPr lang="el-GR" sz="800" dirty="0">
                  <a:latin typeface="CMR7"/>
                </a:rPr>
                <a:t>;</a:t>
              </a:r>
              <a:r>
                <a:rPr lang="en-US" sz="800" dirty="0">
                  <a:effectLst/>
                  <a:latin typeface="CMMI7"/>
                </a:rPr>
                <a:t>D</a:t>
              </a:r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3C4C4A-B332-12F4-42F9-7DE5DCCF22D1}"/>
              </a:ext>
            </a:extLst>
          </p:cNvPr>
          <p:cNvSpPr txBox="1"/>
          <p:nvPr/>
        </p:nvSpPr>
        <p:spPr>
          <a:xfrm>
            <a:off x="2685327" y="4573038"/>
            <a:ext cx="7268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 = T0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T0′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→μ 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T1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T1′ →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T2 ⇓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β;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 T2′ →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 · · · </a:t>
            </a:r>
          </a:p>
          <a:p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8840165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Check if T is well-formed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780810C-B195-2F9C-4313-64DDFF6967D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pre-</a:t>
              </a:r>
              <a:r>
                <a:rPr lang="en-US" sz="1866" i="1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⊢pre T :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κ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58108"/>
            <a:chOff x="188" y="-9525"/>
            <a:chExt cx="14351559" cy="3398293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D3C8AD1-71F7-D103-8E5E-FC71BBB7DEC7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well-formed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⊢ T :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κ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,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which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involves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checking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83"/>
          <a:stretch/>
        </p:blipFill>
        <p:spPr>
          <a:xfrm>
            <a:off x="2775303" y="2650602"/>
            <a:ext cx="6641393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58108"/>
            <a:chOff x="188" y="-9525"/>
            <a:chExt cx="14351559" cy="3398293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to check whether two types correspond to the same protocol. Two types are equivalent,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blipFill>
                  <a:blip r:embed="rId4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5"/>
                  <a:stretch>
                    <a:fillRect l="-7692" r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6"/>
                  <a:stretch>
                    <a:fillRect l="-7692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blipFill>
                  <a:blip r:embed="rId7"/>
                  <a:stretch>
                    <a:fillRect l="-5128" r="-5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 Grammar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75113" y="-155528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35777214-6813-6FD5-4E89-0D406EF8C883}"/>
              </a:ext>
            </a:extLst>
          </p:cNvPr>
          <p:cNvGrpSpPr/>
          <p:nvPr/>
        </p:nvGrpSpPr>
        <p:grpSpPr>
          <a:xfrm>
            <a:off x="1173239" y="1938143"/>
            <a:ext cx="7501091" cy="1490857"/>
            <a:chOff x="188" y="-9525"/>
            <a:chExt cx="14351559" cy="305551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F1EE51-6917-2F88-C1F5-415E5E05FF4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BEC0774-40F0-AD86-A7A9-32324FD51B51}"/>
                </a:ext>
              </a:extLst>
            </p:cNvPr>
            <p:cNvSpPr txBox="1"/>
            <p:nvPr/>
          </p:nvSpPr>
          <p:spPr>
            <a:xfrm>
              <a:off x="188" y="-9525"/>
              <a:ext cx="14351559" cy="3055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llektif"/>
                  <a:ea typeface="Kollektif"/>
                  <a:cs typeface="Calibri" panose="020F0502020204030204" pitchFamily="34" charset="0"/>
                  <a:sym typeface="Kollektif"/>
                </a:rPr>
                <a:t>Algorithm: </a:t>
              </a:r>
              <a:r>
                <a:rPr lang="en-US" sz="2800" dirty="0"/>
                <a:t>T ~ U</a:t>
              </a:r>
            </a:p>
            <a:p>
              <a:pPr>
                <a:lnSpc>
                  <a:spcPts val="6080"/>
                </a:lnSpc>
              </a:pP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3168864" y="3447757"/>
            <a:ext cx="2272684" cy="1484864"/>
            <a:chOff x="754461" y="2308287"/>
            <a:chExt cx="2272684" cy="1484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34CA7-0086-888B-0D6C-F43929D550D2}"/>
                </a:ext>
              </a:extLst>
            </p:cNvPr>
            <p:cNvSpPr txBox="1"/>
            <p:nvPr/>
          </p:nvSpPr>
          <p:spPr>
            <a:xfrm>
              <a:off x="754461" y="3269931"/>
              <a:ext cx="2272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ira Sans" panose="020B0503050000020004" pitchFamily="34" charset="0"/>
                </a:rPr>
                <a:t>Compute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(T) and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(U)</a:t>
              </a:r>
            </a:p>
          </p:txBody>
        </p:sp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340" y="2308287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29000"/>
            <a:ext cx="2272685" cy="1484864"/>
            <a:chOff x="3551066" y="2308287"/>
            <a:chExt cx="2272685" cy="1484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(T)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(U)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C47AE-A1D8-6085-1E13-699FCABDC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8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335" y="2308287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D5930-D284-F485-B00B-DDC8645A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93" y="2048719"/>
            <a:ext cx="6017330" cy="42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854309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0188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025187"/>
              </p:ext>
            </p:extLst>
          </p:nvPr>
        </p:nvGraphicFramePr>
        <p:xfrm>
          <a:off x="2847372" y="1785979"/>
          <a:ext cx="6238755" cy="4127687"/>
        </p:xfrm>
        <a:graphic>
          <a:graphicData uri="http://schemas.openxmlformats.org/drawingml/2006/table">
            <a:tbl>
              <a:tblPr/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2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Kollektif Bold"/>
                          <a:sym typeface="Kollektif Bold"/>
                        </a:rPr>
                        <a:t>Constructors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4104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?T   !T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⊕{l: S}   &amp;{l: S}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End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T ; S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4">
            <a:extLst>
              <a:ext uri="{FF2B5EF4-FFF2-40B4-BE49-F238E27FC236}">
                <a16:creationId xmlns:a16="http://schemas.microsoft.com/office/drawing/2014/main" id="{241255A5-5FC9-9A3A-9904-FBF8C2092B68}"/>
              </a:ext>
            </a:extLst>
          </p:cNvPr>
          <p:cNvSpPr/>
          <p:nvPr/>
        </p:nvSpPr>
        <p:spPr>
          <a:xfrm>
            <a:off x="7241423" y="4700225"/>
            <a:ext cx="374719" cy="413736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endParaRPr lang="el-GR" sz="2400" dirty="0"/>
          </a:p>
          <a:p>
            <a:endParaRPr lang="en-US" sz="2800" dirty="0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C8C14A7-85A5-0A35-263A-16C26DEE8C35}"/>
              </a:ext>
            </a:extLst>
          </p:cNvPr>
          <p:cNvSpPr/>
          <p:nvPr/>
        </p:nvSpPr>
        <p:spPr>
          <a:xfrm>
            <a:off x="3118906" y="4713849"/>
            <a:ext cx="515545" cy="400111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endParaRPr lang="el-GR" sz="2400" dirty="0"/>
          </a:p>
          <a:p>
            <a:endParaRPr lang="en-US" sz="2800" dirty="0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32D586A-814A-66AF-A44A-CB6662A21FD3}"/>
              </a:ext>
            </a:extLst>
          </p:cNvPr>
          <p:cNvSpPr/>
          <p:nvPr/>
        </p:nvSpPr>
        <p:spPr>
          <a:xfrm>
            <a:off x="6829062" y="3205748"/>
            <a:ext cx="505254" cy="454084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l-GR" sz="2400" dirty="0"/>
              <a:t> </a:t>
            </a:r>
          </a:p>
          <a:p>
            <a:endParaRPr lang="en-US" sz="2800" dirty="0"/>
          </a:p>
        </p:txBody>
      </p:sp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397649" y="3198167"/>
            <a:ext cx="539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s.&amp;{Leaf: </a:t>
            </a:r>
            <a:r>
              <a:rPr lang="en-US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Skip,Node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α; ?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Int;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α};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End?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3200879" y="4652295"/>
            <a:ext cx="5790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t.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s.&amp;{Leaf: </a:t>
            </a:r>
            <a:r>
              <a:rPr lang="en-US" sz="24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Skip,Node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α; ?β; α};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6095997" y="3659832"/>
            <a:ext cx="1" cy="99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Kinds categorize types.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base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represented with kind \star, while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higher-order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k =&gt; k’.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𝜇</m:t>
                        </m:r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∗;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4068029" y="3136612"/>
            <a:ext cx="344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Dual (		)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2424425" y="4849788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!Int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8FC43CE-43A2-145D-29CA-F4F5E5E7DBA1}"/>
              </a:ext>
            </a:extLst>
          </p:cNvPr>
          <p:cNvSpPr/>
          <p:nvPr/>
        </p:nvSpPr>
        <p:spPr>
          <a:xfrm>
            <a:off x="7302171" y="4861358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∀s(</a:t>
            </a:r>
            <a:r>
              <a:rPr lang="el-GR" sz="2800" dirty="0"/>
              <a:t>λα</a:t>
            </a:r>
            <a:r>
              <a:rPr lang="el-GR" sz="2400" dirty="0"/>
              <a:t>: </a:t>
            </a:r>
            <a:r>
              <a:rPr lang="en-US" sz="2400" dirty="0"/>
              <a:t>s.</a:t>
            </a:r>
            <a:r>
              <a:rPr lang="el-GR" sz="2400" dirty="0"/>
              <a:t>α</a:t>
            </a:r>
            <a:r>
              <a:rPr lang="pt-PT" sz="2400" dirty="0"/>
              <a:t>)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231284" y="2016427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340072"/>
              <a:chOff x="188" y="-9525"/>
              <a:chExt cx="14351559" cy="2746478"/>
            </a:xfrm>
          </p:grpSpPr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FF3FB12D-9176-49B5-8577-8591F9C86AC9}"/>
                  </a:ext>
                </a:extLst>
              </p:cNvPr>
              <p:cNvSpPr txBox="1"/>
              <p:nvPr/>
            </p:nvSpPr>
            <p:spPr>
              <a:xfrm>
                <a:off x="188" y="1506917"/>
                <a:ext cx="14351559" cy="12300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If there are two distinct reductions for a given type, T-&gt; U and T -&gt; V, then both paths will eventually converge into the final reduced type W.</a:t>
                </a:r>
              </a:p>
            </p:txBody>
          </p: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642</Words>
  <Application>Microsoft Macintosh PowerPoint</Application>
  <PresentationFormat>Widescreen</PresentationFormat>
  <Paragraphs>93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Cambria Math</vt:lpstr>
      <vt:lpstr>CMMI7</vt:lpstr>
      <vt:lpstr>CMR7</vt:lpstr>
      <vt:lpstr>CMSY10</vt:lpstr>
      <vt:lpstr>Fira Sans</vt:lpstr>
      <vt:lpstr>Kollektif</vt:lpstr>
      <vt:lpstr>Kollektif Bold</vt:lpstr>
      <vt:lpstr>Nunito</vt:lpstr>
      <vt:lpstr>Nunito Bold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9</cp:revision>
  <dcterms:created xsi:type="dcterms:W3CDTF">2024-09-02T15:24:18Z</dcterms:created>
  <dcterms:modified xsi:type="dcterms:W3CDTF">2024-09-04T13:07:59Z</dcterms:modified>
</cp:coreProperties>
</file>